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6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8" r:id="rId7"/>
    <p:sldId id="267" r:id="rId8"/>
    <p:sldId id="279" r:id="rId9"/>
    <p:sldId id="266" r:id="rId10"/>
    <p:sldId id="280" r:id="rId11"/>
    <p:sldId id="281" r:id="rId12"/>
    <p:sldId id="275" r:id="rId13"/>
    <p:sldId id="272" r:id="rId14"/>
    <p:sldId id="282" r:id="rId15"/>
    <p:sldId id="285" r:id="rId16"/>
    <p:sldId id="274" r:id="rId17"/>
    <p:sldId id="287" r:id="rId18"/>
    <p:sldId id="286" r:id="rId19"/>
    <p:sldId id="284" r:id="rId20"/>
    <p:sldId id="269" r:id="rId21"/>
    <p:sldId id="283" r:id="rId22"/>
    <p:sldId id="262" r:id="rId23"/>
    <p:sldId id="273" r:id="rId24"/>
    <p:sldId id="289" r:id="rId25"/>
    <p:sldId id="292" r:id="rId26"/>
    <p:sldId id="291" r:id="rId27"/>
    <p:sldId id="290" r:id="rId28"/>
    <p:sldId id="293" r:id="rId29"/>
    <p:sldId id="276" r:id="rId30"/>
    <p:sldId id="264" r:id="rId31"/>
    <p:sldId id="294" r:id="rId32"/>
    <p:sldId id="295" r:id="rId33"/>
    <p:sldId id="296" r:id="rId34"/>
    <p:sldId id="263" r:id="rId35"/>
    <p:sldId id="297" r:id="rId36"/>
    <p:sldId id="298" r:id="rId37"/>
    <p:sldId id="299" r:id="rId38"/>
    <p:sldId id="26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 snapToGrid="0" snapToObjects="1">
      <p:cViewPr varScale="1">
        <p:scale>
          <a:sx n="103" d="100"/>
          <a:sy n="103" d="100"/>
        </p:scale>
        <p:origin x="89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8F594-1D3C-0D4E-B7EA-3C30003BF71D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81817-E16C-564C-AE5A-5AE96EA931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3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Thyroid hormones are like heat. When the heat gets back to the thermostat, it turns the thermostat off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1817-E16C-564C-AE5A-5AE96EA931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6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TFTs </a:t>
            </a:r>
          </a:p>
          <a:p>
            <a:r>
              <a:rPr lang="en-US" dirty="0"/>
              <a:t>Diet counseling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1817-E16C-564C-AE5A-5AE96EA931D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endo </a:t>
            </a:r>
          </a:p>
          <a:p>
            <a:r>
              <a:rPr lang="en-US" dirty="0"/>
              <a:t>Labs </a:t>
            </a:r>
          </a:p>
          <a:p>
            <a:r>
              <a:rPr lang="en-US" dirty="0"/>
              <a:t>Beta blocker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1817-E16C-564C-AE5A-5AE96EA931D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3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1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7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92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6943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8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50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89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28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5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8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8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7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9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0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1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5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60C60E8-20E9-7A47-8F5F-EB497BF6D9F6}" type="datetimeFigureOut">
              <a:rPr lang="en-US" smtClean="0"/>
              <a:t>10/3/19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423DB-19E1-4B4D-A6BD-4EECFAA514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05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F8DB3-BCAA-6848-9B5C-DB6D69691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7" y="1051313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dirty="0"/>
              <a:t>Understanding Thyroid Function &amp; When To Refer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027BB-52FC-7345-875A-C26CEB96E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148" y="4572494"/>
            <a:ext cx="7562599" cy="13404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Haley Smith, CPNP </a:t>
            </a:r>
          </a:p>
          <a:p>
            <a:r>
              <a:rPr lang="en-US" dirty="0"/>
              <a:t>Dr. Lindsey Waldman, MD, RD</a:t>
            </a:r>
          </a:p>
          <a:p>
            <a:r>
              <a:rPr lang="en-US" dirty="0"/>
              <a:t>Pediatric Endocrine </a:t>
            </a:r>
          </a:p>
          <a:p>
            <a:r>
              <a:rPr lang="en-US" dirty="0"/>
              <a:t>Pediatric Specialists of Virginia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B6B7B4-F8FA-6549-9F30-FF9E80F0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047" y="1561934"/>
            <a:ext cx="3142041" cy="30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D9C6-D9B5-6E47-BFAC-313B73CD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findings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5257B-70B4-334D-8174-3D784AA62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6465849" cy="4805082"/>
          </a:xfrm>
        </p:spPr>
        <p:txBody>
          <a:bodyPr/>
          <a:lstStyle/>
          <a:p>
            <a:r>
              <a:rPr lang="en-US" dirty="0"/>
              <a:t>Abnormal findings: </a:t>
            </a:r>
          </a:p>
          <a:p>
            <a:pPr lvl="1"/>
            <a:r>
              <a:rPr lang="en-US" sz="2000" dirty="0"/>
              <a:t>Goiter/thyroid enlargement</a:t>
            </a:r>
          </a:p>
          <a:p>
            <a:pPr lvl="1"/>
            <a:r>
              <a:rPr lang="en-US" sz="2000" dirty="0"/>
              <a:t>Thyroid gland asymmetry</a:t>
            </a:r>
          </a:p>
          <a:p>
            <a:pPr lvl="1"/>
            <a:r>
              <a:rPr lang="en-US" sz="2000" dirty="0"/>
              <a:t>Tenderness </a:t>
            </a:r>
          </a:p>
          <a:p>
            <a:pPr lvl="1"/>
            <a:r>
              <a:rPr lang="en-US" sz="2000" dirty="0"/>
              <a:t>Focal firm consistency (nodule) </a:t>
            </a:r>
          </a:p>
          <a:p>
            <a:r>
              <a:rPr lang="en-US" dirty="0"/>
              <a:t>With abnormal findings consider thyroid function tests and ultrasound &amp; refer to endo</a:t>
            </a:r>
          </a:p>
          <a:p>
            <a:r>
              <a:rPr lang="en-US" dirty="0"/>
              <a:t>Just because it is “enlarged” DOES NOT mean there is a problem!!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B8B33-7345-A849-9886-F1791776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50" y="1395693"/>
            <a:ext cx="4672810" cy="46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6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79B35-E789-1540-8139-C54C1FF4D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Imaging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3775-9A20-D14E-9E08-2C4EC80A4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400" b="1" dirty="0"/>
              <a:t>Thyroid Ultrasound</a:t>
            </a:r>
          </a:p>
          <a:p>
            <a:pPr lvl="1">
              <a:lnSpc>
                <a:spcPct val="80000"/>
              </a:lnSpc>
              <a:spcBef>
                <a:spcPts val="3000"/>
              </a:spcBef>
              <a:defRPr/>
            </a:pPr>
            <a:r>
              <a:rPr lang="en-US" dirty="0"/>
              <a:t>In congenital Hypothyroidism: evaluate if thyroid is dysmorphic, ectopic, aplastic</a:t>
            </a:r>
          </a:p>
          <a:p>
            <a:pPr lvl="1">
              <a:lnSpc>
                <a:spcPct val="80000"/>
              </a:lnSpc>
              <a:spcBef>
                <a:spcPts val="3000"/>
              </a:spcBef>
              <a:defRPr/>
            </a:pPr>
            <a:r>
              <a:rPr lang="en-US" dirty="0"/>
              <a:t>Evaluate thyroid nodules and masses</a:t>
            </a:r>
          </a:p>
          <a:p>
            <a:pPr lvl="1">
              <a:lnSpc>
                <a:spcPct val="80000"/>
              </a:lnSpc>
              <a:spcBef>
                <a:spcPts val="3000"/>
              </a:spcBef>
              <a:defRPr/>
            </a:pPr>
            <a:r>
              <a:rPr lang="en-US" dirty="0"/>
              <a:t>Goiter size; distortion of  surrounding tissues</a:t>
            </a:r>
          </a:p>
          <a:p>
            <a:pPr>
              <a:lnSpc>
                <a:spcPct val="80000"/>
              </a:lnSpc>
              <a:spcBef>
                <a:spcPts val="3000"/>
              </a:spcBef>
              <a:defRPr/>
            </a:pPr>
            <a:r>
              <a:rPr lang="en-US" sz="2400" b="1" dirty="0"/>
              <a:t>Thyroid Nuclear Scan </a:t>
            </a:r>
          </a:p>
          <a:p>
            <a:pPr lvl="1">
              <a:lnSpc>
                <a:spcPct val="80000"/>
              </a:lnSpc>
              <a:spcBef>
                <a:spcPts val="3000"/>
              </a:spcBef>
              <a:defRPr/>
            </a:pPr>
            <a:r>
              <a:rPr lang="en-US" dirty="0"/>
              <a:t>Functional study to measure iodine uptake of the thyroid gland  and possible organification defects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7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C310-10EC-6D45-9370-80878850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08" y="204524"/>
            <a:ext cx="9404723" cy="1400530"/>
          </a:xfrm>
        </p:spPr>
        <p:txBody>
          <a:bodyPr/>
          <a:lstStyle/>
          <a:p>
            <a:r>
              <a:rPr lang="en-US" dirty="0"/>
              <a:t>Thyroid Function Tests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4BB2-69B4-8C48-BB07-436718C63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557" y="1152983"/>
            <a:ext cx="10235248" cy="5525588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TSH </a:t>
            </a:r>
          </a:p>
          <a:p>
            <a:pPr lvl="1"/>
            <a:r>
              <a:rPr lang="en-US" sz="2000" dirty="0"/>
              <a:t>Normal range= 0.35-5  uIU/mL</a:t>
            </a:r>
          </a:p>
          <a:p>
            <a:r>
              <a:rPr lang="en-US" sz="2000" b="1" dirty="0"/>
              <a:t>Free T4</a:t>
            </a:r>
          </a:p>
          <a:p>
            <a:pPr lvl="1"/>
            <a:r>
              <a:rPr lang="en-US" sz="2000" dirty="0"/>
              <a:t>Normal range= 0.90 -1.67 ng/dL </a:t>
            </a:r>
          </a:p>
          <a:p>
            <a:r>
              <a:rPr lang="en-US" sz="2000" b="1" dirty="0"/>
              <a:t>Total T3 </a:t>
            </a:r>
          </a:p>
          <a:p>
            <a:pPr lvl="1"/>
            <a:r>
              <a:rPr lang="en-US" sz="2000" dirty="0"/>
              <a:t>Normal range= 86-192 ng/dL </a:t>
            </a:r>
          </a:p>
          <a:p>
            <a:r>
              <a:rPr lang="en-US" sz="2000" b="1" dirty="0"/>
              <a:t>Thyroglobulin Antibody </a:t>
            </a:r>
          </a:p>
          <a:p>
            <a:pPr lvl="1"/>
            <a:r>
              <a:rPr lang="en-US" sz="2000" dirty="0"/>
              <a:t>Normal range= &lt;1 IU/mL (negative)</a:t>
            </a:r>
          </a:p>
          <a:p>
            <a:r>
              <a:rPr lang="en-US" sz="2000" b="1" dirty="0"/>
              <a:t>TPO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Normal range= &lt;9 IU/mL  (negative) </a:t>
            </a:r>
          </a:p>
          <a:p>
            <a:pPr lvl="1"/>
            <a:r>
              <a:rPr lang="en-US" sz="2000" dirty="0"/>
              <a:t>Specific to Hashimoto </a:t>
            </a:r>
          </a:p>
          <a:p>
            <a:r>
              <a:rPr lang="en-US" sz="2000" b="1" dirty="0"/>
              <a:t>TSI </a:t>
            </a:r>
          </a:p>
          <a:p>
            <a:pPr lvl="1"/>
            <a:r>
              <a:rPr lang="en-US" sz="2000" dirty="0"/>
              <a:t>Normal range= &lt;140 % baseline (negative) </a:t>
            </a:r>
          </a:p>
          <a:p>
            <a:pPr lvl="1"/>
            <a:r>
              <a:rPr lang="en-US" sz="2000" dirty="0"/>
              <a:t>Specific to Grave’s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4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1A50-26CC-CD46-ACA0-A91A4BA53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Hormone Dysfunction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0A951-1272-4F43-B2B6-A42A6745E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857730"/>
            <a:ext cx="4396339" cy="4195763"/>
          </a:xfrm>
        </p:spPr>
        <p:txBody>
          <a:bodyPr>
            <a:normAutofit/>
          </a:bodyPr>
          <a:lstStyle/>
          <a:p>
            <a:r>
              <a:rPr lang="en-US" sz="2000" b="1" u="sng" dirty="0"/>
              <a:t>Hyperthyroidism </a:t>
            </a:r>
          </a:p>
          <a:p>
            <a:pPr lvl="1"/>
            <a:r>
              <a:rPr lang="en-US" sz="2000" dirty="0"/>
              <a:t>Autoimmune; Grave’s Disease </a:t>
            </a:r>
          </a:p>
          <a:p>
            <a:pPr lvl="1"/>
            <a:r>
              <a:rPr lang="en-US" sz="2000" dirty="0"/>
              <a:t>Hashitoxicosis </a:t>
            </a:r>
          </a:p>
          <a:p>
            <a:pPr lvl="1"/>
            <a:r>
              <a:rPr lang="en-US" sz="2000" dirty="0"/>
              <a:t>Medication induced </a:t>
            </a:r>
          </a:p>
          <a:p>
            <a:pPr lvl="2"/>
            <a:r>
              <a:rPr lang="en-US" sz="1800" dirty="0"/>
              <a:t>Lithium </a:t>
            </a:r>
          </a:p>
          <a:p>
            <a:pPr lvl="2"/>
            <a:r>
              <a:rPr lang="en-US" sz="1800" dirty="0"/>
              <a:t>Amiodarone</a:t>
            </a:r>
          </a:p>
          <a:p>
            <a:pPr lvl="1"/>
            <a:r>
              <a:rPr lang="en-US" sz="2000" dirty="0"/>
              <a:t>Euthyroid Sick Syndrome (transient)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0E75DC-7AA3-094A-B84E-EFD77C230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2321" y="1853248"/>
            <a:ext cx="4396341" cy="4200245"/>
          </a:xfrm>
        </p:spPr>
        <p:txBody>
          <a:bodyPr>
            <a:noAutofit/>
          </a:bodyPr>
          <a:lstStyle/>
          <a:p>
            <a:r>
              <a:rPr lang="en-US" b="1" u="sng" dirty="0"/>
              <a:t>Hypothyroidism </a:t>
            </a:r>
          </a:p>
          <a:p>
            <a:pPr lvl="1"/>
            <a:r>
              <a:rPr lang="en-US" sz="1800" dirty="0"/>
              <a:t>Acquired</a:t>
            </a:r>
          </a:p>
          <a:p>
            <a:pPr lvl="2"/>
            <a:r>
              <a:rPr lang="en-US" sz="1800" dirty="0"/>
              <a:t>Autoimmune (Hashimoto’s)</a:t>
            </a:r>
          </a:p>
          <a:p>
            <a:pPr lvl="2"/>
            <a:r>
              <a:rPr lang="en-US" sz="1800" dirty="0"/>
              <a:t>Surgery</a:t>
            </a:r>
          </a:p>
          <a:p>
            <a:pPr lvl="2"/>
            <a:r>
              <a:rPr lang="en-US" sz="1800" dirty="0"/>
              <a:t>Radiation/medications</a:t>
            </a:r>
          </a:p>
          <a:p>
            <a:pPr lvl="2"/>
            <a:r>
              <a:rPr lang="en-US" sz="1800" dirty="0"/>
              <a:t>Iodine deficiency/excess</a:t>
            </a:r>
          </a:p>
          <a:p>
            <a:pPr lvl="1"/>
            <a:r>
              <a:rPr lang="en-US" sz="1800" dirty="0"/>
              <a:t>Congenital </a:t>
            </a:r>
          </a:p>
          <a:p>
            <a:pPr lvl="2"/>
            <a:r>
              <a:rPr lang="en-US" sz="1800" dirty="0"/>
              <a:t>Thyroid dysgenesis</a:t>
            </a:r>
          </a:p>
          <a:p>
            <a:pPr lvl="2"/>
            <a:r>
              <a:rPr lang="en-US" sz="1800" dirty="0"/>
              <a:t>Ectopic </a:t>
            </a:r>
          </a:p>
          <a:p>
            <a:pPr lvl="2"/>
            <a:r>
              <a:rPr lang="en-US" sz="1800" dirty="0"/>
              <a:t>Dyshormonogenesis </a:t>
            </a:r>
          </a:p>
          <a:p>
            <a:pPr lvl="2"/>
            <a:r>
              <a:rPr lang="en-US" sz="1800" dirty="0"/>
              <a:t>Iodine deficiency/excess</a:t>
            </a:r>
          </a:p>
          <a:p>
            <a:pPr lvl="2"/>
            <a:r>
              <a:rPr lang="en-US" sz="1800" dirty="0"/>
              <a:t>Hypopituitarism</a:t>
            </a:r>
          </a:p>
        </p:txBody>
      </p:sp>
    </p:spTree>
    <p:extLst>
      <p:ext uri="{BB962C8B-B14F-4D97-AF65-F5344CB8AC3E}">
        <p14:creationId xmlns:p14="http://schemas.microsoft.com/office/powerpoint/2010/main" val="64325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3035-1D29-5E41-9EC2-E07451D3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873" y="497156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Hashimoto’s Hypothyroidism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84FF7-F536-C147-9CB8-08424800F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981" y="1657683"/>
            <a:ext cx="6584055" cy="45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4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E740A-DB53-7F41-BE3D-BF9B3C83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19" y="390934"/>
            <a:ext cx="9869489" cy="1400530"/>
          </a:xfrm>
        </p:spPr>
        <p:txBody>
          <a:bodyPr/>
          <a:lstStyle/>
          <a:p>
            <a:r>
              <a:rPr lang="en-US" sz="4000" dirty="0"/>
              <a:t>Overview of Acquired Hypothyroidism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8EFD3-9DCD-E446-8A04-E16214544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1" y="1791464"/>
            <a:ext cx="9782991" cy="4195763"/>
          </a:xfrm>
        </p:spPr>
        <p:txBody>
          <a:bodyPr>
            <a:normAutofit/>
          </a:bodyPr>
          <a:lstStyle/>
          <a:p>
            <a:r>
              <a:rPr lang="en-US" sz="2000" dirty="0"/>
              <a:t>TFTs</a:t>
            </a:r>
          </a:p>
          <a:p>
            <a:pPr lvl="1"/>
            <a:r>
              <a:rPr lang="en-US" sz="2000" dirty="0"/>
              <a:t>Elevated TSH </a:t>
            </a:r>
          </a:p>
          <a:p>
            <a:pPr lvl="2"/>
            <a:r>
              <a:rPr lang="en-US" sz="1800" dirty="0"/>
              <a:t>TSH&gt;10 in pediatrics!!!</a:t>
            </a:r>
          </a:p>
          <a:p>
            <a:pPr lvl="1"/>
            <a:r>
              <a:rPr lang="en-US" sz="2000" dirty="0"/>
              <a:t>Normal/Low free T4 </a:t>
            </a:r>
          </a:p>
          <a:p>
            <a:pPr lvl="1"/>
            <a:r>
              <a:rPr lang="en-US" sz="2000" dirty="0"/>
              <a:t>TPO antibody usually positive in Hashimoto’s </a:t>
            </a:r>
          </a:p>
          <a:p>
            <a:pPr lvl="1"/>
            <a:endParaRPr lang="en-US" sz="2000" dirty="0"/>
          </a:p>
          <a:p>
            <a:r>
              <a:rPr lang="en-US" sz="2000" dirty="0"/>
              <a:t>Most common cause in US is Hashimoto’s Thyroiditis (autoimmune form) </a:t>
            </a:r>
          </a:p>
          <a:p>
            <a:r>
              <a:rPr lang="en-US" sz="2000" dirty="0"/>
              <a:t>Iodine deficiency is most common cause world wide </a:t>
            </a:r>
          </a:p>
          <a:p>
            <a:pPr lvl="1"/>
            <a:r>
              <a:rPr lang="en-US" dirty="0"/>
              <a:t>Rare in the US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54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7ACB-66C1-9640-879B-074D0E75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of hypothyroidism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FFA2D-96E3-9D48-BFB2-84F5B2767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0" y="1564186"/>
            <a:ext cx="5396343" cy="4577122"/>
          </a:xfrm>
        </p:spPr>
        <p:txBody>
          <a:bodyPr>
            <a:normAutofit/>
          </a:bodyPr>
          <a:lstStyle/>
          <a:p>
            <a:r>
              <a:rPr lang="en-US" sz="2700" dirty="0"/>
              <a:t>Poor growth in height</a:t>
            </a:r>
          </a:p>
          <a:p>
            <a:r>
              <a:rPr lang="en-US" sz="2700" dirty="0"/>
              <a:t>Weight gain </a:t>
            </a:r>
          </a:p>
          <a:p>
            <a:r>
              <a:rPr lang="en-US" sz="2700" dirty="0"/>
              <a:t>Lethargy/extreme fatigue </a:t>
            </a:r>
          </a:p>
          <a:p>
            <a:r>
              <a:rPr lang="en-US" sz="2700" dirty="0"/>
              <a:t>Poor concentration</a:t>
            </a:r>
          </a:p>
          <a:p>
            <a:r>
              <a:rPr lang="en-US" sz="2700" dirty="0"/>
              <a:t>Constipation </a:t>
            </a:r>
          </a:p>
          <a:p>
            <a:r>
              <a:rPr lang="en-US" sz="2700" dirty="0"/>
              <a:t>Weakness </a:t>
            </a:r>
          </a:p>
          <a:p>
            <a:r>
              <a:rPr lang="en-US" sz="2700" dirty="0"/>
              <a:t>Symptoms can be non-specific to just thyroid conditions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6655FD-5900-CB40-81E2-E97E54D357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4956" y="1564186"/>
            <a:ext cx="4895057" cy="47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82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F7937-43E8-7146-8541-82D49F04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F913-02F4-A240-B926-6E7FAC419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Hashimoto’s </a:t>
            </a:r>
          </a:p>
          <a:p>
            <a:pPr lvl="1"/>
            <a:r>
              <a:rPr lang="en-US" dirty="0"/>
              <a:t>General appearance: lethargic, tired appearing, possible weight gain, poor height gain </a:t>
            </a:r>
          </a:p>
          <a:p>
            <a:pPr lvl="1"/>
            <a:r>
              <a:rPr lang="en-US" dirty="0"/>
              <a:t>Behavioral Changes:  decline in school performance, poor concentration, increased time spent sleeping</a:t>
            </a:r>
          </a:p>
          <a:p>
            <a:pPr lvl="1"/>
            <a:r>
              <a:rPr lang="en-US" dirty="0"/>
              <a:t>Thyroid: may be diffusely enlarged with somewhat firm consistency </a:t>
            </a:r>
          </a:p>
          <a:p>
            <a:pPr lvl="1"/>
            <a:r>
              <a:rPr lang="en-US" dirty="0"/>
              <a:t>Vital signs: usually stable/within normal limits </a:t>
            </a:r>
          </a:p>
          <a:p>
            <a:pPr lvl="1"/>
            <a:r>
              <a:rPr lang="en-US" dirty="0"/>
              <a:t>Integumentary: generalized dry skin, brittle/thinning hair 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221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3A846-31E1-0448-9A75-33EE7EA6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99023"/>
            <a:ext cx="9404723" cy="1400530"/>
          </a:xfrm>
        </p:spPr>
        <p:txBody>
          <a:bodyPr/>
          <a:lstStyle/>
          <a:p>
            <a:r>
              <a:rPr lang="en-US" dirty="0"/>
              <a:t>Treatment Guidelines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F8F6D-595B-6048-B1AD-A69A23079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31826"/>
            <a:ext cx="10226677" cy="5313405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Endocrine society recommendation for treatment initiation: </a:t>
            </a:r>
            <a:r>
              <a:rPr lang="en-US" sz="2600" b="1" dirty="0"/>
              <a:t>TSH &gt;10 uIU/ml</a:t>
            </a:r>
          </a:p>
          <a:p>
            <a:r>
              <a:rPr lang="en-US" sz="2600" dirty="0"/>
              <a:t>Standard treatment for hypothyroidism is Levothyroxine </a:t>
            </a:r>
          </a:p>
          <a:p>
            <a:pPr marL="0" indent="0">
              <a:buNone/>
            </a:pPr>
            <a:endParaRPr lang="en-US" sz="2600" dirty="0"/>
          </a:p>
          <a:p>
            <a:pPr>
              <a:lnSpc>
                <a:spcPct val="80000"/>
              </a:lnSpc>
              <a:buNone/>
            </a:pPr>
            <a:r>
              <a:rPr lang="en-US" altLang="en-US" sz="1900" dirty="0"/>
              <a:t> </a:t>
            </a:r>
            <a:r>
              <a:rPr lang="en-US" altLang="en-US" sz="2300" u="sng" dirty="0"/>
              <a:t>Age                               Dose (mcg/kg)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2300" dirty="0"/>
              <a:t>    0-3 </a:t>
            </a:r>
            <a:r>
              <a:rPr lang="en-US" altLang="en-US" sz="2300" i="1" dirty="0"/>
              <a:t>months</a:t>
            </a:r>
            <a:r>
              <a:rPr lang="en-US" altLang="en-US" sz="2300" dirty="0"/>
              <a:t>		    10-15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2300" dirty="0"/>
              <a:t>    3-6 </a:t>
            </a:r>
            <a:r>
              <a:rPr lang="en-US" altLang="en-US" sz="2300" i="1" dirty="0"/>
              <a:t>months</a:t>
            </a:r>
            <a:r>
              <a:rPr lang="en-US" altLang="en-US" sz="2300" dirty="0"/>
              <a:t>		     8-10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2300" dirty="0"/>
              <a:t>    6-12 </a:t>
            </a:r>
            <a:r>
              <a:rPr lang="en-US" altLang="en-US" sz="2300" i="1" dirty="0"/>
              <a:t>months</a:t>
            </a:r>
            <a:r>
              <a:rPr lang="en-US" altLang="en-US" sz="2300" dirty="0"/>
              <a:t>	            6-8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2300" dirty="0"/>
              <a:t>    1-3 </a:t>
            </a:r>
            <a:r>
              <a:rPr lang="en-US" altLang="en-US" sz="2300" i="1" dirty="0"/>
              <a:t>years		            </a:t>
            </a:r>
            <a:r>
              <a:rPr lang="en-US" altLang="en-US" sz="2300" dirty="0"/>
              <a:t>4-6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2300" dirty="0"/>
              <a:t>    3-10 </a:t>
            </a:r>
            <a:r>
              <a:rPr lang="en-US" altLang="en-US" sz="2300" i="1" dirty="0"/>
              <a:t>years			     </a:t>
            </a:r>
            <a:r>
              <a:rPr lang="en-US" altLang="en-US" sz="2300" dirty="0"/>
              <a:t>3-5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2300" i="1" dirty="0"/>
              <a:t>    &gt;10 years			</a:t>
            </a:r>
            <a:r>
              <a:rPr lang="en-US" altLang="en-US" sz="2300" dirty="0"/>
              <a:t>     2-4</a:t>
            </a:r>
          </a:p>
          <a:p>
            <a:pPr>
              <a:lnSpc>
                <a:spcPct val="80000"/>
              </a:lnSpc>
              <a:buNone/>
            </a:pPr>
            <a:endParaRPr lang="en-US" sz="2100" dirty="0"/>
          </a:p>
          <a:p>
            <a:r>
              <a:rPr lang="en-US" sz="2600" dirty="0"/>
              <a:t>Subclinical Hypothyroidism does not require immediate treatment</a:t>
            </a:r>
          </a:p>
          <a:p>
            <a:r>
              <a:rPr lang="en-US" sz="2600" dirty="0"/>
              <a:t>Elevated TSH 5 uIU/mL - 7.5 uIU/mL on initial testing may normalize without treatment</a:t>
            </a:r>
          </a:p>
          <a:p>
            <a:r>
              <a:rPr lang="en-US" sz="2600" dirty="0"/>
              <a:t>Pre-existing obesity may cause transient, mild increase in TSH </a:t>
            </a:r>
          </a:p>
          <a:p>
            <a:pPr lvl="1"/>
            <a:r>
              <a:rPr lang="en-US" sz="2600" dirty="0"/>
              <a:t>Does not require treatment and may improve with weight loss!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2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D77E-7026-1C4D-87AC-6129E3D1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Recommendations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40DE-CFD5-6B4A-B8E3-ABB38AB8EF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Borderline TSH elevation (5 uIU/mL -10 uIU/mL ):</a:t>
            </a:r>
          </a:p>
          <a:p>
            <a:pPr lvl="1"/>
            <a:r>
              <a:rPr lang="en-US" sz="2000" dirty="0"/>
              <a:t>May consider repeat TFTs in 3 months </a:t>
            </a:r>
          </a:p>
          <a:p>
            <a:pPr lvl="1"/>
            <a:r>
              <a:rPr lang="en-US" sz="2000" dirty="0"/>
              <a:t>Does not necessitate urgent referral </a:t>
            </a:r>
          </a:p>
          <a:p>
            <a:r>
              <a:rPr lang="en-US" sz="2000" dirty="0"/>
              <a:t>TSH elevation &gt;10 uIU/mL</a:t>
            </a:r>
          </a:p>
          <a:p>
            <a:pPr lvl="1"/>
            <a:r>
              <a:rPr lang="en-US" sz="2000" dirty="0"/>
              <a:t>Refer</a:t>
            </a:r>
          </a:p>
          <a:p>
            <a:r>
              <a:rPr lang="en-US" dirty="0"/>
              <a:t>Concern of corresponding goiter- refer!  </a:t>
            </a:r>
          </a:p>
          <a:p>
            <a:r>
              <a:rPr lang="en-US" dirty="0"/>
              <a:t>Concern of corresponding poor/delayed growth- refer! </a:t>
            </a:r>
          </a:p>
          <a:p>
            <a:r>
              <a:rPr lang="en-US" dirty="0"/>
              <a:t>When in doubt, call endo! 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Thyroid Antibodies</a:t>
            </a:r>
          </a:p>
          <a:p>
            <a:pPr lvl="1"/>
            <a:r>
              <a:rPr lang="en-US" dirty="0"/>
              <a:t>Add antibodies levels for any abnormal TFTs </a:t>
            </a:r>
          </a:p>
          <a:p>
            <a:pPr lvl="1"/>
            <a:r>
              <a:rPr lang="en-US" dirty="0"/>
              <a:t>If  + antibodies with </a:t>
            </a:r>
            <a:r>
              <a:rPr lang="en-US" b="1" dirty="0"/>
              <a:t>normal</a:t>
            </a:r>
            <a:r>
              <a:rPr lang="en-US" dirty="0"/>
              <a:t> TFTs, no treatment needed</a:t>
            </a:r>
          </a:p>
          <a:p>
            <a:pPr lvl="2"/>
            <a:r>
              <a:rPr lang="en-US" sz="1800" dirty="0"/>
              <a:t>Repeat TFTs every 6 months, refer if TFTs become abnormal </a:t>
            </a:r>
          </a:p>
          <a:p>
            <a:pPr lvl="1"/>
            <a:r>
              <a:rPr lang="en-US" dirty="0"/>
              <a:t>Antibodies only increase risk of dysfunction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439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576D-CD42-3F46-BDC0-6E16333ED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2EA5B-7091-D942-86C9-60209E0C9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have no relevant financial disclosures </a:t>
            </a:r>
          </a:p>
        </p:txBody>
      </p:sp>
    </p:spTree>
    <p:extLst>
      <p:ext uri="{BB962C8B-B14F-4D97-AF65-F5344CB8AC3E}">
        <p14:creationId xmlns:p14="http://schemas.microsoft.com/office/powerpoint/2010/main" val="726189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11A6-3ED4-C54A-96DA-EF6F2F4E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Hypothyroidism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C0954-02F6-D94D-A45A-6C59F8260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86" y="2060575"/>
            <a:ext cx="6680427" cy="4653734"/>
          </a:xfrm>
        </p:spPr>
        <p:txBody>
          <a:bodyPr>
            <a:normAutofit/>
          </a:bodyPr>
          <a:lstStyle/>
          <a:p>
            <a:r>
              <a:rPr lang="en-US" altLang="en-US" dirty="0"/>
              <a:t>TSH is initially measured on newborn screen. </a:t>
            </a:r>
          </a:p>
          <a:p>
            <a:r>
              <a:rPr lang="en-US" altLang="en-US" dirty="0"/>
              <a:t>TSH &gt; 40 flagged as abnormal </a:t>
            </a:r>
          </a:p>
          <a:p>
            <a:r>
              <a:rPr lang="en-US" altLang="en-US" dirty="0"/>
              <a:t>NB screen should be drawn at 24 hours of life or later </a:t>
            </a:r>
          </a:p>
          <a:p>
            <a:r>
              <a:rPr lang="en-US" altLang="en-US" dirty="0"/>
              <a:t>Early discharge of mother/baby may result in false positive testing </a:t>
            </a:r>
          </a:p>
          <a:p>
            <a:r>
              <a:rPr lang="en-US" altLang="en-US" b="1" dirty="0"/>
              <a:t>Confirm all abnormal newborn screens with laboratory TSH and free T4 (regardless of symptoms) </a:t>
            </a:r>
          </a:p>
          <a:p>
            <a:r>
              <a:rPr lang="en-US" altLang="en-US" b="1" dirty="0"/>
              <a:t>Concerning symptoms: puffy face, hypotonia, large tongue, poor feeding </a:t>
            </a:r>
          </a:p>
          <a:p>
            <a:r>
              <a:rPr lang="en-US" altLang="en-US" dirty="0"/>
              <a:t>Early intervention is critical</a:t>
            </a:r>
          </a:p>
          <a:p>
            <a:r>
              <a:rPr lang="en-US" altLang="en-US" dirty="0"/>
              <a:t>Untreated could lead to mental retardation and stunted growth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B8C498-81A8-714A-95EB-AC823A0538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69162" y="2060575"/>
            <a:ext cx="4395788" cy="3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0DA0-4F9D-524B-A092-5983A64F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79" y="1496479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Hyperthyroidism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796559B-6A36-3D45-A84E-2D590CF3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11" y="2611081"/>
            <a:ext cx="5613261" cy="407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023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6FB40-6259-7B47-A44C-7FFA65D7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Hyperthyroidism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C3D73-7DF7-0143-BBCA-5E4F4C6BB1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TFTs</a:t>
            </a:r>
          </a:p>
          <a:p>
            <a:pPr lvl="1"/>
            <a:r>
              <a:rPr lang="en-US" sz="2000" dirty="0"/>
              <a:t>Suppressed TSH (&lt;0.01 uIU/mL)</a:t>
            </a:r>
          </a:p>
          <a:p>
            <a:pPr lvl="1"/>
            <a:r>
              <a:rPr lang="en-US" sz="2000" dirty="0"/>
              <a:t>Elevated free T4, total T3, free T3(may be normal in early disease)</a:t>
            </a:r>
          </a:p>
          <a:p>
            <a:pPr lvl="1"/>
            <a:r>
              <a:rPr lang="en-US" sz="2000" dirty="0"/>
              <a:t>TSI antibody &amp; TSH Receptor Antibody positive in Grave’s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200" dirty="0"/>
              <a:t>Causes </a:t>
            </a:r>
          </a:p>
          <a:p>
            <a:pPr lvl="1"/>
            <a:r>
              <a:rPr lang="en-US" sz="2000" dirty="0"/>
              <a:t>Autoimmune; Grave’s Disease </a:t>
            </a:r>
          </a:p>
          <a:p>
            <a:pPr lvl="1"/>
            <a:r>
              <a:rPr lang="en-US" sz="2000" dirty="0" err="1"/>
              <a:t>Hashitoxicosis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Medication induced </a:t>
            </a:r>
          </a:p>
          <a:p>
            <a:pPr lvl="2"/>
            <a:r>
              <a:rPr lang="en-US" sz="1800" dirty="0"/>
              <a:t>Lithium </a:t>
            </a:r>
          </a:p>
          <a:p>
            <a:pPr lvl="2"/>
            <a:r>
              <a:rPr lang="en-US" sz="1800" dirty="0"/>
              <a:t>Amiodarone</a:t>
            </a:r>
          </a:p>
          <a:p>
            <a:pPr lvl="1"/>
            <a:r>
              <a:rPr lang="en-US" sz="2000" dirty="0" err="1"/>
              <a:t>Euthyroid</a:t>
            </a:r>
            <a:r>
              <a:rPr lang="en-US" sz="2000" dirty="0"/>
              <a:t> Sick Syndrome (transient)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3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08EF-8C90-F349-BE82-C46EAE26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of Hyperthyroidism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DA95F-72F4-764D-85DE-48684BA67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070" y="1423851"/>
            <a:ext cx="6701244" cy="5133702"/>
          </a:xfrm>
        </p:spPr>
        <p:txBody>
          <a:bodyPr>
            <a:normAutofit fontScale="92500" lnSpcReduction="20000"/>
          </a:bodyPr>
          <a:lstStyle/>
          <a:p>
            <a:r>
              <a:rPr lang="en-US" sz="2900" dirty="0"/>
              <a:t>Weight loss</a:t>
            </a:r>
          </a:p>
          <a:p>
            <a:r>
              <a:rPr lang="en-US" sz="2900" dirty="0"/>
              <a:t>Palpitations</a:t>
            </a:r>
          </a:p>
          <a:p>
            <a:pPr lvl="1"/>
            <a:r>
              <a:rPr lang="en-US" sz="2900" dirty="0"/>
              <a:t>May be reported as “anxiety”</a:t>
            </a:r>
          </a:p>
          <a:p>
            <a:r>
              <a:rPr lang="en-US" sz="2900" dirty="0"/>
              <a:t>Poor sleep</a:t>
            </a:r>
          </a:p>
          <a:p>
            <a:r>
              <a:rPr lang="en-US" sz="2900" dirty="0"/>
              <a:t>Diarrhea</a:t>
            </a:r>
          </a:p>
          <a:p>
            <a:r>
              <a:rPr lang="en-US" sz="2900" dirty="0"/>
              <a:t>Tremor/jitteriness</a:t>
            </a:r>
          </a:p>
          <a:p>
            <a:pPr lvl="1"/>
            <a:r>
              <a:rPr lang="en-US" sz="2900" dirty="0"/>
              <a:t>May be reported as “hyperactivity” in younger children</a:t>
            </a:r>
          </a:p>
          <a:p>
            <a:r>
              <a:rPr lang="en-US" sz="2900" dirty="0"/>
              <a:t>Tachycardia</a:t>
            </a:r>
          </a:p>
          <a:p>
            <a:r>
              <a:rPr lang="en-US" sz="2900" dirty="0"/>
              <a:t>Widened pulse pressure (elevated systolic, normal diastolic)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D2B230-1C79-9D43-832F-288AB5CA0B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1567542"/>
            <a:ext cx="5127303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619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6E576-D9E2-5544-8917-82373653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Guidelines: Meds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0DAD13-7B85-7940-A992-443A81C0B0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err="1"/>
              <a:t>Methimazole</a:t>
            </a:r>
            <a:r>
              <a:rPr lang="en-US" b="1" dirty="0"/>
              <a:t> (MMI)</a:t>
            </a:r>
          </a:p>
          <a:p>
            <a:pPr lvl="2"/>
            <a:r>
              <a:rPr lang="en-US" dirty="0"/>
              <a:t>Preferred </a:t>
            </a:r>
          </a:p>
          <a:p>
            <a:pPr lvl="2"/>
            <a:r>
              <a:rPr lang="en-US" dirty="0"/>
              <a:t>Baseline CMP &amp; CBC before initiating (HCG in adolescent female)</a:t>
            </a:r>
          </a:p>
          <a:p>
            <a:pPr lvl="2"/>
            <a:r>
              <a:rPr lang="en-US" dirty="0"/>
              <a:t>May cause agranulocytosis and/or cholestatic disease</a:t>
            </a:r>
          </a:p>
          <a:p>
            <a:pPr lvl="3"/>
            <a:r>
              <a:rPr lang="en-US" dirty="0"/>
              <a:t>CBC and LFT’s should be monitored if symptoms</a:t>
            </a:r>
          </a:p>
          <a:p>
            <a:pPr lvl="2"/>
            <a:r>
              <a:rPr lang="en-US" dirty="0"/>
              <a:t>May cause skin reaction, arthralgia (stop MMI)</a:t>
            </a:r>
          </a:p>
          <a:p>
            <a:pPr lvl="2"/>
            <a:r>
              <a:rPr lang="en-US" dirty="0"/>
              <a:t>CBC should be checked if patient develops fever, mouth sores, pharyngitis, or malaise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err="1"/>
              <a:t>Propylthiouracil</a:t>
            </a:r>
            <a:r>
              <a:rPr lang="en-US" b="1" dirty="0"/>
              <a:t> (PTU)</a:t>
            </a:r>
          </a:p>
          <a:p>
            <a:pPr lvl="2"/>
            <a:r>
              <a:rPr lang="en-US" dirty="0"/>
              <a:t>Not recommended as standard of care in children </a:t>
            </a:r>
          </a:p>
          <a:p>
            <a:pPr lvl="2"/>
            <a:r>
              <a:rPr lang="en-US" i="1" dirty="0"/>
              <a:t>High</a:t>
            </a:r>
            <a:r>
              <a:rPr lang="en-US" dirty="0"/>
              <a:t> risk of liver failure in children</a:t>
            </a:r>
          </a:p>
          <a:p>
            <a:pPr lvl="2"/>
            <a:r>
              <a:rPr lang="en-US" dirty="0"/>
              <a:t>Can be used for a short time if patient has an adverse reaction to MMI and cannot get ablation or surgery urgently.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Consider adding Beta Blocker for symptom management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27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B5B1-8411-694D-AC23-8AD2493D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Guidelines: Beta Blockers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7DDA45-8295-1F4D-A795-6D0B262AC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240" y="1552855"/>
            <a:ext cx="8946541" cy="4195481"/>
          </a:xfrm>
        </p:spPr>
        <p:txBody>
          <a:bodyPr/>
          <a:lstStyle/>
          <a:p>
            <a:r>
              <a:rPr lang="en-US" dirty="0"/>
              <a:t>Temporary use of beta blocker may be necessary initially </a:t>
            </a:r>
          </a:p>
          <a:p>
            <a:r>
              <a:rPr lang="en-US" dirty="0"/>
              <a:t>Used to treat symptoms until thyroid function normalizes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638DAB-E69A-DC46-917A-25336497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15" y="2594900"/>
            <a:ext cx="8727738" cy="399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632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CAAB-5593-9E4E-B7AF-57F7F742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Guidelines: Definitive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CBD6A-73E3-A043-817D-F1AC5D3F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706929"/>
            <a:ext cx="8946541" cy="41954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Definitive Treatment (AKA surgery or radiation):</a:t>
            </a:r>
          </a:p>
          <a:p>
            <a:pPr lvl="1"/>
            <a:r>
              <a:rPr lang="en-US" dirty="0"/>
              <a:t>Recommended if not able to tolerate medical management, considering pregnancy, or if no signs of remission after 2 years</a:t>
            </a:r>
          </a:p>
          <a:p>
            <a:pPr lvl="1"/>
            <a:r>
              <a:rPr lang="en-US" dirty="0"/>
              <a:t>Committed to treatment with levothyroxine for life</a:t>
            </a:r>
          </a:p>
          <a:p>
            <a:pPr lvl="1"/>
            <a:r>
              <a:rPr lang="en-US" dirty="0"/>
              <a:t>Surgical Thyroidectomy – need experienced surgeon</a:t>
            </a:r>
          </a:p>
          <a:p>
            <a:pPr lvl="2"/>
            <a:r>
              <a:rPr lang="en-US" dirty="0"/>
              <a:t>Risk to recurrent laryngeal nerve</a:t>
            </a:r>
          </a:p>
          <a:p>
            <a:pPr lvl="2"/>
            <a:r>
              <a:rPr lang="en-US" dirty="0"/>
              <a:t>Risk of removal of parathyroid glands (hypocalcemia)</a:t>
            </a:r>
          </a:p>
          <a:p>
            <a:pPr lvl="1"/>
            <a:r>
              <a:rPr lang="en-US" dirty="0"/>
              <a:t>Radioactive Iodine Ablation </a:t>
            </a:r>
          </a:p>
          <a:p>
            <a:pPr lvl="2"/>
            <a:r>
              <a:rPr lang="en-US" dirty="0"/>
              <a:t>Few long term studies in children/adolescents</a:t>
            </a:r>
          </a:p>
          <a:p>
            <a:pPr lvl="2"/>
            <a:r>
              <a:rPr lang="en-US" dirty="0"/>
              <a:t>Concerns about long term risk for secondary malignancy</a:t>
            </a:r>
          </a:p>
          <a:p>
            <a:pPr lvl="2"/>
            <a:r>
              <a:rPr lang="en-US" dirty="0"/>
              <a:t>Can damage salivary glands</a:t>
            </a:r>
          </a:p>
          <a:p>
            <a:pPr lvl="2"/>
            <a:r>
              <a:rPr lang="en-US" dirty="0"/>
              <a:t>Should be avoided in children &lt;5 years and is not preferred for children &lt; 10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10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A6C4-6748-6B4F-9AA7-79E5EC1A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Recommendations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4B4B4-105F-034D-BCD4-B1137160B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symptomatic- obtain TFTs and antibodies. </a:t>
            </a:r>
          </a:p>
          <a:p>
            <a:r>
              <a:rPr lang="en-US" dirty="0"/>
              <a:t>Abnormal exam findings &amp; abnormal TFTs- refer </a:t>
            </a:r>
          </a:p>
          <a:p>
            <a:r>
              <a:rPr lang="en-US" dirty="0"/>
              <a:t>Hyperthyroidism often initially misdiagnosed as anxiety </a:t>
            </a:r>
          </a:p>
          <a:p>
            <a:r>
              <a:rPr lang="en-US" dirty="0"/>
              <a:t>Additional Evaluation to consider:</a:t>
            </a:r>
          </a:p>
          <a:p>
            <a:pPr lvl="1"/>
            <a:r>
              <a:rPr lang="en-US" dirty="0"/>
              <a:t>EKG +/- Echocardiogram</a:t>
            </a:r>
          </a:p>
          <a:p>
            <a:pPr lvl="1"/>
            <a:r>
              <a:rPr lang="en-US" dirty="0"/>
              <a:t>Ophthalmology (visual fields)</a:t>
            </a:r>
          </a:p>
          <a:p>
            <a:pPr lvl="1"/>
            <a:r>
              <a:rPr lang="en-US" dirty="0"/>
              <a:t>Baseline CBC and CMP</a:t>
            </a:r>
          </a:p>
          <a:p>
            <a:pPr lvl="1"/>
            <a:r>
              <a:rPr lang="en-US" dirty="0"/>
              <a:t>Psych referral if normal TFTs &amp; anxiety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60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85198-4898-4F4D-958A-7356C59D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Diagnostic Considerations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FCD98-CB56-104F-B36B-3983A3C18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204" y="1433386"/>
            <a:ext cx="5252963" cy="4822954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/>
              <a:t>Hashitoxicosis </a:t>
            </a:r>
          </a:p>
          <a:p>
            <a:pPr lvl="1"/>
            <a:r>
              <a:rPr lang="en-US" sz="2600" dirty="0"/>
              <a:t>Characterized by transient hyperthyroidism, followed by hypothyroidism</a:t>
            </a:r>
          </a:p>
          <a:p>
            <a:pPr lvl="1"/>
            <a:r>
              <a:rPr lang="en-US" sz="2600" dirty="0"/>
              <a:t>Inflammation causes temporary release of excess thyroid hormone (T4) </a:t>
            </a:r>
          </a:p>
          <a:p>
            <a:pPr lvl="1"/>
            <a:r>
              <a:rPr lang="en-US" sz="2600" dirty="0"/>
              <a:t>Initial suppressed TSH, but with negative Grave’s antibodies </a:t>
            </a:r>
          </a:p>
          <a:p>
            <a:pPr lvl="1"/>
            <a:r>
              <a:rPr lang="en-US" sz="2600" dirty="0"/>
              <a:t>Does not always require treatment in hyperthyroid phase </a:t>
            </a:r>
          </a:p>
          <a:p>
            <a:pPr lvl="1"/>
            <a:r>
              <a:rPr lang="en-US" sz="2600" dirty="0"/>
              <a:t>Would start levothyroxine once overtly hypothyroid</a:t>
            </a:r>
          </a:p>
          <a:p>
            <a:pPr lvl="1"/>
            <a:r>
              <a:rPr lang="en-US" sz="2600" dirty="0"/>
              <a:t>Could add beta blocker initially if symptomatic </a:t>
            </a:r>
          </a:p>
          <a:p>
            <a:pPr lvl="1"/>
            <a:r>
              <a:rPr lang="en-US" sz="2600" dirty="0"/>
              <a:t>Ultrasound &amp; Thyroid uptake and scan may be helpful in differentiating </a:t>
            </a:r>
          </a:p>
          <a:p>
            <a:pPr lvl="1"/>
            <a:r>
              <a:rPr lang="en-US" sz="2600" dirty="0"/>
              <a:t>Refer to endo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C9DA4-A890-B248-9F61-1888FC659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8828" y="1466599"/>
            <a:ext cx="4613972" cy="482295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sz="3600" dirty="0"/>
              <a:t>Non thyroidal illness </a:t>
            </a:r>
            <a:br>
              <a:rPr lang="en-US" sz="3600" dirty="0"/>
            </a:br>
            <a:r>
              <a:rPr lang="en-US" sz="3600" dirty="0"/>
              <a:t>( “euthyroid-sick syndrome”)</a:t>
            </a:r>
          </a:p>
          <a:p>
            <a:pPr lvl="1">
              <a:defRPr/>
            </a:pPr>
            <a:r>
              <a:rPr lang="en-US" sz="2900" dirty="0"/>
              <a:t>Seen in critically ill </a:t>
            </a:r>
          </a:p>
          <a:p>
            <a:pPr lvl="1">
              <a:defRPr/>
            </a:pPr>
            <a:r>
              <a:rPr lang="en-US" sz="2900" dirty="0"/>
              <a:t>Serum T3 is low (</a:t>
            </a:r>
            <a:r>
              <a:rPr lang="en-US" sz="2900" dirty="0">
                <a:sym typeface="Symbol"/>
              </a:rPr>
              <a:t> peripheral T4</a:t>
            </a:r>
            <a:r>
              <a:rPr lang="en-US" sz="2900" dirty="0">
                <a:sym typeface="Wingdings" pitchFamily="2" charset="2"/>
              </a:rPr>
              <a:t> T3)</a:t>
            </a:r>
          </a:p>
          <a:p>
            <a:pPr lvl="1">
              <a:defRPr/>
            </a:pPr>
            <a:r>
              <a:rPr lang="en-US" sz="2900" dirty="0">
                <a:sym typeface="Wingdings" pitchFamily="2" charset="2"/>
              </a:rPr>
              <a:t>FT4 normal (or slightly elevated)</a:t>
            </a:r>
          </a:p>
          <a:p>
            <a:pPr lvl="1">
              <a:defRPr/>
            </a:pPr>
            <a:r>
              <a:rPr lang="en-US" sz="2900" dirty="0">
                <a:sym typeface="Wingdings" pitchFamily="2" charset="2"/>
              </a:rPr>
              <a:t>TSH low during illness, typically rises during recovery</a:t>
            </a:r>
          </a:p>
          <a:p>
            <a:pPr lvl="1">
              <a:defRPr/>
            </a:pPr>
            <a:r>
              <a:rPr lang="en-US" sz="2900" dirty="0">
                <a:sym typeface="Wingdings" pitchFamily="2" charset="2"/>
              </a:rPr>
              <a:t>Thyroid replacement therapy not indicated for non thyroidal illness</a:t>
            </a:r>
            <a:endParaRPr lang="en-US" sz="29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27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D7ABB-29BA-7C4B-95CD-5C3AF5CDB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2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6C1C-4D8A-B74A-9F1C-3E2BD366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38C2-A5A0-AB46-A413-C0A2756B1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Understand thyroid function and regulation</a:t>
            </a:r>
          </a:p>
          <a:p>
            <a:endParaRPr lang="en-US" sz="2800" dirty="0"/>
          </a:p>
          <a:p>
            <a:r>
              <a:rPr lang="en-US" sz="2800" dirty="0"/>
              <a:t>Recognize hypothyroidism and hyperthyroidism</a:t>
            </a:r>
          </a:p>
          <a:p>
            <a:endParaRPr lang="en-US" sz="2800" dirty="0"/>
          </a:p>
          <a:p>
            <a:r>
              <a:rPr lang="en-US" sz="2800" dirty="0"/>
              <a:t>Identify when a patient should be referred to endocrine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2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6023-6A8B-CD43-A05C-1489EFB4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67EFE-5B83-C94E-801A-8C875BEE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76" y="1496864"/>
            <a:ext cx="9947189" cy="48297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15 year old, Female </a:t>
            </a:r>
          </a:p>
          <a:p>
            <a:r>
              <a:rPr lang="en-US" dirty="0"/>
              <a:t>Presents to clinic today with chief complaint(s) of: </a:t>
            </a:r>
          </a:p>
          <a:p>
            <a:pPr lvl="1"/>
            <a:r>
              <a:rPr lang="en-US" dirty="0"/>
              <a:t>Weight gain (reported 10 lbs in last 4 months) </a:t>
            </a:r>
          </a:p>
          <a:p>
            <a:pPr lvl="1"/>
            <a:r>
              <a:rPr lang="en-US" dirty="0"/>
              <a:t>Increased hair loss</a:t>
            </a:r>
          </a:p>
          <a:p>
            <a:pPr lvl="1"/>
            <a:r>
              <a:rPr lang="en-US" dirty="0"/>
              <a:t>Recent increased fatigue</a:t>
            </a:r>
          </a:p>
          <a:p>
            <a:r>
              <a:rPr lang="en-US" dirty="0"/>
              <a:t>Past medical history of </a:t>
            </a:r>
          </a:p>
          <a:p>
            <a:pPr lvl="1"/>
            <a:r>
              <a:rPr lang="en-US" dirty="0"/>
              <a:t>Depression, anxiety</a:t>
            </a:r>
          </a:p>
          <a:p>
            <a:pPr lvl="1"/>
            <a:r>
              <a:rPr lang="en-US" dirty="0"/>
              <a:t>Obesity, BMI has always fluctuated between 95-98%-ile </a:t>
            </a:r>
          </a:p>
          <a:p>
            <a:pPr lvl="1"/>
            <a:r>
              <a:rPr lang="en-US" dirty="0"/>
              <a:t>Menarche age 13, monthly periods </a:t>
            </a:r>
          </a:p>
          <a:p>
            <a:pPr lvl="1"/>
            <a:r>
              <a:rPr lang="en-US" dirty="0"/>
              <a:t>Poor sleep hygiene: goes to bed 12am, wakes up 7am for school. Plays video games before bed</a:t>
            </a:r>
          </a:p>
          <a:p>
            <a:pPr lvl="1"/>
            <a:r>
              <a:rPr lang="en-US" dirty="0"/>
              <a:t>Does well in school, A-B student</a:t>
            </a:r>
          </a:p>
          <a:p>
            <a:r>
              <a:rPr lang="en-US" dirty="0"/>
              <a:t>Denies bowel changes, CV changes, temperature intolerance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79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FD1946-E953-9E48-944C-DC8CB396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1ECD1-671B-6947-8AE8-8ABC99DBD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Physical exam: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BP: 123/86, HR: 95, wt: 81.6 kg, hgt: 66 in,  BMI 96%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 exam: </a:t>
            </a:r>
          </a:p>
          <a:p>
            <a:pPr marL="0" indent="0">
              <a:buNone/>
            </a:pPr>
            <a:r>
              <a:rPr lang="en-US" dirty="0"/>
              <a:t>Patient is obese and looks fatigued</a:t>
            </a:r>
          </a:p>
          <a:p>
            <a:pPr marL="0" indent="0">
              <a:buNone/>
            </a:pPr>
            <a:r>
              <a:rPr lang="en-US" dirty="0"/>
              <a:t>No hair thinning appreciated</a:t>
            </a:r>
          </a:p>
          <a:p>
            <a:pPr marL="0" indent="0">
              <a:buNone/>
            </a:pPr>
            <a:r>
              <a:rPr lang="en-US" dirty="0"/>
              <a:t>Thyroid non-palpable</a:t>
            </a:r>
          </a:p>
          <a:p>
            <a:pPr marL="0" indent="0">
              <a:buNone/>
            </a:pPr>
            <a:r>
              <a:rPr lang="en-US" dirty="0"/>
              <a:t>Exam otherwise normal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What do you want to do?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321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FEC5-F4BE-484A-8F29-C700CBA76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94B58-7E97-AF41-8B49-D3023D08C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Labs are back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E50E5E-9A99-2949-9B6A-485924E91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519564"/>
              </p:ext>
            </p:extLst>
          </p:nvPr>
        </p:nvGraphicFramePr>
        <p:xfrm>
          <a:off x="2048853" y="2880155"/>
          <a:ext cx="8001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553">
                <a:tc>
                  <a:txBody>
                    <a:bodyPr/>
                    <a:lstStyle/>
                    <a:p>
                      <a:r>
                        <a:rPr lang="en-US" sz="24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Reference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2400" dirty="0"/>
                        <a:t>TSH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0.34-5.60 uIU/mL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2400" dirty="0"/>
                        <a:t>Free</a:t>
                      </a:r>
                      <a:r>
                        <a:rPr lang="en-US" sz="2400" baseline="0" dirty="0"/>
                        <a:t> T4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0.6-1.1</a:t>
                      </a:r>
                      <a:r>
                        <a:rPr lang="en-US" sz="24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ng/dL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2400" dirty="0"/>
                        <a:t>Thyroglobulin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0-4.1 U/mL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2400" dirty="0"/>
                        <a:t>TPO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0.0-5.6 IU/mL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51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DB57-70D7-A245-9E86-3D2C2C01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946CC-D577-5545-8139-B24DE86EC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853248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Plan:</a:t>
            </a:r>
          </a:p>
          <a:p>
            <a:pPr lvl="1"/>
            <a:r>
              <a:rPr lang="en-US" dirty="0"/>
              <a:t>Counsel on diet and exercise </a:t>
            </a:r>
          </a:p>
          <a:p>
            <a:pPr lvl="1"/>
            <a:r>
              <a:rPr lang="en-US" dirty="0"/>
              <a:t>Counsel on sleep hygiene, limiting screen time (especially before bed)</a:t>
            </a:r>
          </a:p>
          <a:p>
            <a:pPr lvl="1"/>
            <a:r>
              <a:rPr lang="en-US" dirty="0"/>
              <a:t>May consider psych referral for hx anxiety </a:t>
            </a:r>
          </a:p>
          <a:p>
            <a:pPr lvl="1"/>
            <a:r>
              <a:rPr lang="en-US" dirty="0"/>
              <a:t>No need to repeat TFTs!!!</a:t>
            </a:r>
          </a:p>
          <a:p>
            <a:pPr lvl="1"/>
            <a:r>
              <a:rPr lang="en-US" dirty="0"/>
              <a:t>No endo referral needed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Reasoning </a:t>
            </a:r>
          </a:p>
          <a:p>
            <a:pPr lvl="1"/>
            <a:r>
              <a:rPr lang="en-US" dirty="0"/>
              <a:t>Pre-existing obesity may cause transient, mild increase in TSH </a:t>
            </a:r>
          </a:p>
          <a:p>
            <a:pPr lvl="1"/>
            <a:r>
              <a:rPr lang="en-US" dirty="0"/>
              <a:t>Does not require treatment and may improve with weight loss! </a:t>
            </a:r>
          </a:p>
          <a:p>
            <a:pPr lvl="1"/>
            <a:r>
              <a:rPr lang="en-US" dirty="0"/>
              <a:t>Hair loss may be related to excessive hair treatment, anxiety </a:t>
            </a:r>
          </a:p>
          <a:p>
            <a:pPr lvl="1"/>
            <a:endParaRPr lang="en-US" sz="2600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AC9CC2E-61CE-5147-A4E3-7CA4DF6DC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522" y="3253778"/>
            <a:ext cx="3035958" cy="291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86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631E-D35C-7C4C-8DE2-2BE17F09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0CD7B-FAAE-A84F-8630-7147911B0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7522" cy="44621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 year old, Male</a:t>
            </a:r>
          </a:p>
          <a:p>
            <a:r>
              <a:rPr lang="en-US" dirty="0"/>
              <a:t>Presents to clinic today with chief complaint(s) of: </a:t>
            </a:r>
          </a:p>
          <a:p>
            <a:pPr lvl="1"/>
            <a:r>
              <a:rPr lang="en-US" dirty="0"/>
              <a:t>New onset anxiety</a:t>
            </a:r>
          </a:p>
          <a:p>
            <a:pPr lvl="1"/>
            <a:r>
              <a:rPr lang="en-US" dirty="0"/>
              <a:t>Mom feels frustrated because he wont ever sit still! </a:t>
            </a:r>
          </a:p>
          <a:p>
            <a:pPr lvl="1"/>
            <a:r>
              <a:rPr lang="en-US" dirty="0"/>
              <a:t>Trouble concentrating in school, recent decline in grades </a:t>
            </a:r>
          </a:p>
          <a:p>
            <a:pPr lvl="1"/>
            <a:r>
              <a:rPr lang="en-US" dirty="0"/>
              <a:t>Mom concerned that “maybe he has ADHD?” </a:t>
            </a:r>
          </a:p>
          <a:p>
            <a:pPr lvl="1"/>
            <a:r>
              <a:rPr lang="en-US" dirty="0"/>
              <a:t>Pt reports often feeling “butterflies in his chest” </a:t>
            </a:r>
          </a:p>
          <a:p>
            <a:r>
              <a:rPr lang="en-US" dirty="0"/>
              <a:t>Past medical history of </a:t>
            </a:r>
          </a:p>
          <a:p>
            <a:pPr lvl="1"/>
            <a:r>
              <a:rPr lang="en-US" dirty="0"/>
              <a:t>No significant history </a:t>
            </a:r>
          </a:p>
          <a:p>
            <a:pPr lvl="1"/>
            <a:r>
              <a:rPr lang="en-US" dirty="0"/>
              <a:t>Previously very good student </a:t>
            </a:r>
          </a:p>
          <a:p>
            <a:pPr lvl="1"/>
            <a:r>
              <a:rPr lang="en-US" dirty="0"/>
              <a:t>Family history of Hashimoto’s thyroiditis </a:t>
            </a:r>
          </a:p>
        </p:txBody>
      </p:sp>
    </p:spTree>
    <p:extLst>
      <p:ext uri="{BB962C8B-B14F-4D97-AF65-F5344CB8AC3E}">
        <p14:creationId xmlns:p14="http://schemas.microsoft.com/office/powerpoint/2010/main" val="3372858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134A7-0D8A-FF40-ACFC-A214B15E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C990B-7DFB-6E42-999E-B740FFFA2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853248"/>
            <a:ext cx="9287739" cy="45228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dirty="0"/>
              <a:t>Physical exam: </a:t>
            </a:r>
            <a:endParaRPr lang="en-US" sz="7200" dirty="0"/>
          </a:p>
          <a:p>
            <a:pPr marL="0" indent="0">
              <a:buNone/>
            </a:pPr>
            <a:r>
              <a:rPr lang="en-US" sz="7200" dirty="0"/>
              <a:t>BP: 143/90, HR: 124, wt: 42.3 kg, hgt: 62.4 in,  BMI 52% 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On exam: </a:t>
            </a:r>
          </a:p>
          <a:p>
            <a:pPr marL="0" indent="0">
              <a:buNone/>
            </a:pPr>
            <a:r>
              <a:rPr lang="en-US" sz="7200" dirty="0"/>
              <a:t>Patient is thin and very anxious. 10 lb weight loss since last measured. </a:t>
            </a:r>
          </a:p>
          <a:p>
            <a:pPr marL="0" indent="0">
              <a:buNone/>
            </a:pPr>
            <a:r>
              <a:rPr lang="en-US" sz="7200" dirty="0"/>
              <a:t>Poor eye contact, fidgeting and playing with exam table paper </a:t>
            </a:r>
          </a:p>
          <a:p>
            <a:pPr marL="0" indent="0">
              <a:buNone/>
            </a:pPr>
            <a:r>
              <a:rPr lang="en-US" sz="7200" dirty="0"/>
              <a:t>Fine hand tremor appreciated </a:t>
            </a:r>
          </a:p>
          <a:p>
            <a:pPr marL="0" indent="0">
              <a:buNone/>
            </a:pPr>
            <a:r>
              <a:rPr lang="en-US" sz="7200" dirty="0"/>
              <a:t>Diffusely enlarged thyroid gland</a:t>
            </a:r>
          </a:p>
          <a:p>
            <a:pPr marL="0" indent="0">
              <a:buNone/>
            </a:pPr>
            <a:r>
              <a:rPr lang="en-US" sz="7200" dirty="0"/>
              <a:t>Increased patellar reflexes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b="1" dirty="0"/>
              <a:t>What do you want to do?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66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7F3F-BB72-F949-A660-DB9E9044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0038A-39DD-424A-B70D-2CA5CC298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</a:t>
            </a:r>
          </a:p>
          <a:p>
            <a:pPr lvl="1"/>
            <a:r>
              <a:rPr lang="en-US" sz="2000" dirty="0"/>
              <a:t>Call endo </a:t>
            </a:r>
            <a:r>
              <a:rPr lang="en-US" sz="2000" dirty="0">
                <a:sym typeface="Wingdings" pitchFamily="2" charset="2"/>
              </a:rPr>
              <a:t> </a:t>
            </a:r>
            <a:endParaRPr lang="en-US" sz="2000" dirty="0"/>
          </a:p>
          <a:p>
            <a:pPr lvl="1"/>
            <a:r>
              <a:rPr lang="en-US" sz="2000" dirty="0"/>
              <a:t>Orders </a:t>
            </a:r>
          </a:p>
          <a:p>
            <a:pPr lvl="2"/>
            <a:r>
              <a:rPr lang="en-US" sz="2000" dirty="0"/>
              <a:t>TSH, FT4, TT3, TG AB, TSI, TSH Receptor AB drawn and sent </a:t>
            </a:r>
          </a:p>
          <a:p>
            <a:pPr lvl="2"/>
            <a:r>
              <a:rPr lang="en-US" sz="2000" dirty="0"/>
              <a:t>Start beta blocker for symptoms while labs pending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26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E076-8DC8-684F-919F-923A90D78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9D7E4-4624-5142-8F1A-0A2D0B106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74" y="1853248"/>
            <a:ext cx="4173023" cy="4195481"/>
          </a:xfrm>
        </p:spPr>
        <p:txBody>
          <a:bodyPr/>
          <a:lstStyle/>
          <a:p>
            <a:r>
              <a:rPr lang="en-US" dirty="0"/>
              <a:t>Labs are back! </a:t>
            </a:r>
          </a:p>
          <a:p>
            <a:r>
              <a:rPr lang="en-US" dirty="0"/>
              <a:t>Diagnosis: Grave’s disease</a:t>
            </a:r>
          </a:p>
          <a:p>
            <a:r>
              <a:rPr lang="en-US" dirty="0"/>
              <a:t>Seen by endo and started on Methimazole </a:t>
            </a:r>
          </a:p>
          <a:p>
            <a:r>
              <a:rPr lang="en-US" dirty="0"/>
              <a:t>Endo can consider thyroid imaging as needed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AE659A-5A67-3147-8ECC-8709203E7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964211"/>
              </p:ext>
            </p:extLst>
          </p:nvPr>
        </p:nvGraphicFramePr>
        <p:xfrm>
          <a:off x="4831491" y="1853248"/>
          <a:ext cx="6993924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1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1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396">
                <a:tc>
                  <a:txBody>
                    <a:bodyPr/>
                    <a:lstStyle/>
                    <a:p>
                      <a:r>
                        <a:rPr lang="en-US" sz="24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Reference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5">
                <a:tc>
                  <a:txBody>
                    <a:bodyPr/>
                    <a:lstStyle/>
                    <a:p>
                      <a:r>
                        <a:rPr lang="en-US" sz="2400" dirty="0"/>
                        <a:t>TSH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0.34-5.60 uIU/mL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396">
                <a:tc>
                  <a:txBody>
                    <a:bodyPr/>
                    <a:lstStyle/>
                    <a:p>
                      <a:r>
                        <a:rPr lang="en-US" sz="2400" dirty="0"/>
                        <a:t>Free</a:t>
                      </a:r>
                      <a:r>
                        <a:rPr lang="en-US" sz="2400" baseline="0" dirty="0"/>
                        <a:t> T4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3.60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0.6-1.1</a:t>
                      </a:r>
                      <a:r>
                        <a:rPr lang="en-US" sz="24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ng/dL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396">
                <a:tc>
                  <a:txBody>
                    <a:bodyPr/>
                    <a:lstStyle/>
                    <a:p>
                      <a:r>
                        <a:rPr lang="en-US" sz="2400" dirty="0"/>
                        <a:t>Total 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87-178 ng/dL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5">
                <a:tc>
                  <a:txBody>
                    <a:bodyPr/>
                    <a:lstStyle/>
                    <a:p>
                      <a:r>
                        <a:rPr lang="en-US" sz="2400" dirty="0"/>
                        <a:t>Thyroglobulin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0-4.1 U/mL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396">
                <a:tc>
                  <a:txBody>
                    <a:bodyPr/>
                    <a:lstStyle/>
                    <a:p>
                      <a:r>
                        <a:rPr lang="en-US" sz="2400" dirty="0"/>
                        <a:t>TSI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378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0-139 %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7715">
                <a:tc>
                  <a:txBody>
                    <a:bodyPr/>
                    <a:lstStyle/>
                    <a:p>
                      <a:r>
                        <a:rPr lang="en-US" sz="2400" dirty="0"/>
                        <a:t>TSH Receptor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&lt;/=1.75</a:t>
                      </a:r>
                      <a:r>
                        <a:rPr lang="en-US" sz="24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IU/L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005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5B87B-649D-E143-B342-647D567C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7241B-9140-AF41-820C-A5C1B064D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569" y="1853248"/>
            <a:ext cx="5334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4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1E04-F45A-7F43-BBC7-FDD89AFCB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Functional Anatomy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964D-60F3-B542-925E-2362E0D4B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643064"/>
            <a:ext cx="4368801" cy="4605336"/>
          </a:xfrm>
        </p:spPr>
        <p:txBody>
          <a:bodyPr/>
          <a:lstStyle/>
          <a:p>
            <a:r>
              <a:rPr lang="en-US" dirty="0"/>
              <a:t>Butterfly shaped gland </a:t>
            </a:r>
          </a:p>
          <a:p>
            <a:r>
              <a:rPr lang="en-US" dirty="0"/>
              <a:t>Located in anterior neck </a:t>
            </a:r>
          </a:p>
          <a:p>
            <a:r>
              <a:rPr lang="en-US" dirty="0"/>
              <a:t>Highly vascular </a:t>
            </a:r>
          </a:p>
          <a:p>
            <a:r>
              <a:rPr lang="en-US" dirty="0"/>
              <a:t>Consists of right lobe and left lobe, connected by the </a:t>
            </a:r>
            <a:r>
              <a:rPr lang="en-US" i="1" dirty="0"/>
              <a:t>isthmus </a:t>
            </a:r>
          </a:p>
          <a:p>
            <a:r>
              <a:rPr lang="en-US" dirty="0"/>
              <a:t>Usually non palpable </a:t>
            </a:r>
          </a:p>
        </p:txBody>
      </p:sp>
      <p:pic>
        <p:nvPicPr>
          <p:cNvPr id="4" name="Picture 5" descr="thyroid">
            <a:extLst>
              <a:ext uri="{FF2B5EF4-FFF2-40B4-BE49-F238E27FC236}">
                <a16:creationId xmlns:a16="http://schemas.microsoft.com/office/drawing/2014/main" id="{CBB7C22D-CF8F-994C-8C25-988913BD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643064"/>
            <a:ext cx="3332572" cy="410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52848-4CA8-2F45-B18D-27D16E7E8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5" y="3328987"/>
            <a:ext cx="3167063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8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C1D99-9196-7346-9DEA-BBCBE94D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Regulation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FFDF50-7B76-2044-8424-1A5760D15F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2506" y="1853248"/>
            <a:ext cx="4395787" cy="3400514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0C13862-24ED-AE48-8806-9C813CCE8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111" y="1853248"/>
            <a:ext cx="6137748" cy="4807044"/>
          </a:xfrm>
        </p:spPr>
        <p:txBody>
          <a:bodyPr>
            <a:normAutofit/>
          </a:bodyPr>
          <a:lstStyle/>
          <a:p>
            <a:r>
              <a:rPr lang="en-US" dirty="0"/>
              <a:t>Thyroid function maintained through the hypothalamic- pituitary- thyroid axis (HPT)</a:t>
            </a:r>
          </a:p>
          <a:p>
            <a:pPr lvl="1"/>
            <a:r>
              <a:rPr lang="en-US" dirty="0"/>
              <a:t>Hypothalamus secretes thyroid releasing hormone (TRH)</a:t>
            </a:r>
          </a:p>
          <a:p>
            <a:pPr lvl="1"/>
            <a:r>
              <a:rPr lang="en-US" dirty="0"/>
              <a:t>TRH signals the pituitary to make thyroid stimulating hormone (TSH) </a:t>
            </a:r>
          </a:p>
          <a:p>
            <a:pPr lvl="1"/>
            <a:r>
              <a:rPr lang="en-US" dirty="0"/>
              <a:t>TSH signals production of thyroxine (T4) &amp; triiodothyronine (T3) from the thyroid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Circulating thyroid hormone give negative feedback to hypothalamus and pituitary</a:t>
            </a:r>
          </a:p>
        </p:txBody>
      </p:sp>
    </p:spTree>
    <p:extLst>
      <p:ext uri="{BB962C8B-B14F-4D97-AF65-F5344CB8AC3E}">
        <p14:creationId xmlns:p14="http://schemas.microsoft.com/office/powerpoint/2010/main" val="325878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F7822-3246-9947-8763-CD6961E0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Regulation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5F3D0-89A2-1A44-B41F-F66EA3B95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312" y="1616765"/>
            <a:ext cx="4396339" cy="4639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Circulating thyroid hormone bound to thyroxine-binding globulin (TBG)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The unbound (free) hormone is active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Only ~1% of thyroid hormone is unbound &amp; free to carry out thyroid function 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Thyroid gland is the sole source of T4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80% of T3 is derived  from peripheral (hepatic &amp; renal) monodeiodination of T4 to T3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D4B204-1CAC-2E4C-AAEB-1A63139C40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56300" y="1636829"/>
            <a:ext cx="4397375" cy="3700230"/>
          </a:xfrm>
        </p:spPr>
      </p:pic>
    </p:spTree>
    <p:extLst>
      <p:ext uri="{BB962C8B-B14F-4D97-AF65-F5344CB8AC3E}">
        <p14:creationId xmlns:p14="http://schemas.microsoft.com/office/powerpoint/2010/main" val="312793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E230-BA42-AC40-8422-B4E2502D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of Thyroid Hormone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7A0CC-F2F4-FF43-B846-4EAA588A3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/>
              <a:t>Growth and development</a:t>
            </a:r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Oxygen consumption and heat production</a:t>
            </a:r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Nerve function</a:t>
            </a:r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Metabolism of lipids, carbohydrates, proteins, nucleic acids, vitamins, and inorganic 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9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0C78-2D9D-F244-A88A-24236B91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03" y="2911712"/>
            <a:ext cx="9404723" cy="1400530"/>
          </a:xfrm>
        </p:spPr>
        <p:txBody>
          <a:bodyPr/>
          <a:lstStyle/>
          <a:p>
            <a:pPr algn="ctr"/>
            <a:r>
              <a:rPr lang="en-US" sz="6600" dirty="0"/>
              <a:t>Thyroid Exam </a:t>
            </a:r>
          </a:p>
        </p:txBody>
      </p:sp>
    </p:spTree>
    <p:extLst>
      <p:ext uri="{BB962C8B-B14F-4D97-AF65-F5344CB8AC3E}">
        <p14:creationId xmlns:p14="http://schemas.microsoft.com/office/powerpoint/2010/main" val="11746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2866-EE5F-C74E-A11E-61E13FDA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Palpation </a:t>
            </a:r>
          </a:p>
        </p:txBody>
      </p:sp>
      <p:pic>
        <p:nvPicPr>
          <p:cNvPr id="4" name="Picture 4" descr="337959_xlarge">
            <a:extLst>
              <a:ext uri="{FF2B5EF4-FFF2-40B4-BE49-F238E27FC236}">
                <a16:creationId xmlns:a16="http://schemas.microsoft.com/office/drawing/2014/main" id="{5BEACD03-F6D8-EB46-A075-423C072AF7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3" y="1366837"/>
            <a:ext cx="6909761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GYNThyroid2">
            <a:extLst>
              <a:ext uri="{FF2B5EF4-FFF2-40B4-BE49-F238E27FC236}">
                <a16:creationId xmlns:a16="http://schemas.microsoft.com/office/drawing/2014/main" id="{C35A07BA-CC85-3744-B9C3-A82E36EB8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54" y="1366837"/>
            <a:ext cx="3200400" cy="240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h119f10">
            <a:extLst>
              <a:ext uri="{FF2B5EF4-FFF2-40B4-BE49-F238E27FC236}">
                <a16:creationId xmlns:a16="http://schemas.microsoft.com/office/drawing/2014/main" id="{CD3C2C65-8AC8-B34D-A5D9-090FAD5F9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54" y="3868438"/>
            <a:ext cx="27447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1438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{82CFBBCF-6E12-714D-B4CD-BCCF494EF029}tf10001062</Template>
  <TotalTime>1805</TotalTime>
  <Words>1769</Words>
  <Application>Microsoft Macintosh PowerPoint</Application>
  <PresentationFormat>Widescreen</PresentationFormat>
  <Paragraphs>363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Symbol</vt:lpstr>
      <vt:lpstr>Wingdings</vt:lpstr>
      <vt:lpstr>Wingdings 3</vt:lpstr>
      <vt:lpstr>Ion</vt:lpstr>
      <vt:lpstr>Understanding Thyroid Function &amp; When To Refer </vt:lpstr>
      <vt:lpstr>Disclosure </vt:lpstr>
      <vt:lpstr>Objectives </vt:lpstr>
      <vt:lpstr>Thyroid Functional Anatomy </vt:lpstr>
      <vt:lpstr>Thyroid Regulation </vt:lpstr>
      <vt:lpstr>Thyroid Regulation</vt:lpstr>
      <vt:lpstr>Actions of Thyroid Hormone </vt:lpstr>
      <vt:lpstr>Thyroid Exam </vt:lpstr>
      <vt:lpstr>Palpation </vt:lpstr>
      <vt:lpstr>Exam findings </vt:lpstr>
      <vt:lpstr>Thyroid Imaging </vt:lpstr>
      <vt:lpstr>Thyroid Function Tests </vt:lpstr>
      <vt:lpstr>Thyroid Hormone Dysfunction </vt:lpstr>
      <vt:lpstr>Hashimoto’s Hypothyroidism </vt:lpstr>
      <vt:lpstr>Overview of Acquired Hypothyroidism </vt:lpstr>
      <vt:lpstr>Signs of hypothyroidism </vt:lpstr>
      <vt:lpstr>Clinical Presentation </vt:lpstr>
      <vt:lpstr>Treatment Guidelines </vt:lpstr>
      <vt:lpstr>Testing Recommendations </vt:lpstr>
      <vt:lpstr>Congenital Hypothyroidism  </vt:lpstr>
      <vt:lpstr>Hyperthyroidism </vt:lpstr>
      <vt:lpstr>Overview of Hyperthyroidism </vt:lpstr>
      <vt:lpstr>Signs of Hyperthyroidism </vt:lpstr>
      <vt:lpstr>Treatment Guidelines: Meds</vt:lpstr>
      <vt:lpstr>Treatment Guidelines: Beta Blockers </vt:lpstr>
      <vt:lpstr>Treatment Guidelines: Definitive </vt:lpstr>
      <vt:lpstr>Testing Recommendations </vt:lpstr>
      <vt:lpstr>Other Diagnostic Considerations </vt:lpstr>
      <vt:lpstr>PowerPoint Presentation</vt:lpstr>
      <vt:lpstr>Patient 1 </vt:lpstr>
      <vt:lpstr>Patient 1 </vt:lpstr>
      <vt:lpstr>Patient 1 </vt:lpstr>
      <vt:lpstr>Patient 1 </vt:lpstr>
      <vt:lpstr>Patient 2 </vt:lpstr>
      <vt:lpstr>Patient 2 </vt:lpstr>
      <vt:lpstr>Patient 2</vt:lpstr>
      <vt:lpstr>Patient 2 </vt:lpstr>
      <vt:lpstr>Questions?? 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Thyroid Function &amp; When To Refer</dc:title>
  <dc:creator>Smith, Derek C.</dc:creator>
  <cp:lastModifiedBy>Smith, Derek C.</cp:lastModifiedBy>
  <cp:revision>62</cp:revision>
  <dcterms:created xsi:type="dcterms:W3CDTF">2019-09-09T23:59:25Z</dcterms:created>
  <dcterms:modified xsi:type="dcterms:W3CDTF">2019-10-03T20:07:08Z</dcterms:modified>
</cp:coreProperties>
</file>